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E090D-6232-C339-8A4F-3870766B6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E24A47-D601-4E89-B218-7BE1EEC8F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F46DB-53E9-5CCE-52D3-02B8A249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2688C-6BC1-1BAD-5717-95830A85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3D311B-BAE3-D8CB-FBF5-9F5D0A84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75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783A-3DA8-C03C-9912-D7AEFEB6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43B0BF-05FC-A4DE-5AA6-EADE28E49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A96193-F10A-32FF-129D-3A14C97D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49B9F1-A055-167F-4944-8D071834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91A87-6248-B144-7F7B-E9CBD1B3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16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9F349A-6228-8B5F-7268-52CC441F6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6CE6F3-783E-F6E6-AEBF-0440473C5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52A980-B982-E449-6246-2D92D225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509CB-9FF2-7B09-B8B1-25790517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3BF666-48EC-5064-6C5B-2FA0ECD5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11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F1DBE-487D-5405-2CA6-9A1C6E04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E311A-58B5-CDA5-F67E-C97F712E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FF33B-85E4-6B62-3BE3-E92AB3EA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32214E-452F-EB5A-641B-A2726BE5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4A92C-32C1-F077-1002-BA400EF0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655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ACDF6-D692-D9F5-6958-8F520B67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2384F0-3ED1-A5B2-2983-E621085C4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51E88E-C22F-6665-EA48-56277CC3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00918-E4C9-96E1-2106-3B1E91C2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0EB1C-A5AB-BBCC-8BC0-454B39DB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900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DC3B4-C585-FB61-30CF-3D79F34F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0B412D-2660-3592-F696-19666BC6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D3EEC9-6C44-3CA1-C906-33C54F08F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3C396D-81C7-8DC9-78A5-636120E6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94EAC6-8AD4-9368-0F8E-9C32D903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7CCB78-8BCC-C13F-E6E5-CAD808E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1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FCDFF-077B-B7B5-509F-CC926DE5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6858F2-5446-874C-D8A0-712390D1A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906229-A93D-1952-3938-05C8534A9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83C24B-8722-6140-3982-93B12C875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967607-5730-28FD-DA58-D2BC69C5F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D511B32-9B25-A61B-5794-C204C252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CE4D7E-B25F-19A6-AE56-78902FC6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67F778-9D26-9970-EF79-3021B4C4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06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460F8-E2E7-01A6-9DE8-801F1E9F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CCD5EC-D91C-AA9D-C34D-C37CDEF5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44AB24-27DE-227E-64D1-8F1811B2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457F5C-D663-3502-31BB-093D56B6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050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920352-D5EE-8D76-AC21-6879D2B6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58ADE4-F520-FC41-0E2A-41160A93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6A5B0A-C4FF-FD31-7797-3D2A71B9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02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C300D-CD80-1A1A-4A3C-1AFD1F44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BE6413-BC2C-6C8E-B403-32B6BBC0B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295BF1-6473-6ED7-699A-05FF51432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F054BC-D7F8-2D37-9CA0-A529CCED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354AB3-9F5A-2B6C-2C47-939FAC83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CEE28C-30BC-4CE5-9A9C-9E2F87C8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48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F09D4-3683-F225-35A0-ED50BE1D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F2B319-8C6E-5388-ABE4-C42052D54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6579BC-3B84-8B2C-D949-264B48824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241F6F-4C0F-3C01-1410-B6ED0637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FDC8BE-48E6-5FA8-1020-A7822CC7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06B34A-E633-8C8F-E307-CE70DA4A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475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A52EF1-3A11-CB35-EFA1-E238E3E5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2EB4B6-2C62-4E3E-28F4-5FD886C38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194182-8303-CF59-5225-5A28C8B71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C74D-3D92-47F5-A77B-7AAFF4726F9F}" type="datetimeFigureOut">
              <a:rPr lang="fr-BE" smtClean="0"/>
              <a:t>08/09/2023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003AF-9CF7-9DE1-BD96-2021B2AD5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D98BE7-A22A-B2CF-44C5-89609A131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E2CED-4105-4571-B750-ECEE1998CD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441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rvice.rh@dinant.b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irection.travaux@dinant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28633CE-6E78-BAFD-5D29-953482CB439B}"/>
              </a:ext>
            </a:extLst>
          </p:cNvPr>
          <p:cNvSpPr txBox="1"/>
          <p:nvPr/>
        </p:nvSpPr>
        <p:spPr>
          <a:xfrm>
            <a:off x="3048000" y="7668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BE" sz="12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 algn="ctr"/>
            <a:r>
              <a:rPr lang="fr-BE" sz="12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 </a:t>
            </a:r>
            <a:r>
              <a:rPr lang="fr-BE" sz="1700" b="0" i="0" u="none" strike="noStrike" baseline="0" dirty="0">
                <a:solidFill>
                  <a:srgbClr val="56919B"/>
                </a:solidFill>
                <a:latin typeface="Campton Light" panose="00000500000000000000" pitchFamily="2" charset="0"/>
              </a:rPr>
              <a:t>L’Administration communale de Dinant recrute</a:t>
            </a:r>
            <a:r>
              <a:rPr lang="fr-BE" sz="1600" b="0" i="0" u="none" strike="noStrike" baseline="0" dirty="0">
                <a:solidFill>
                  <a:srgbClr val="56919B"/>
                </a:solidFill>
                <a:latin typeface="Campton Light" panose="00000500000000000000" pitchFamily="2" charset="0"/>
              </a:rPr>
              <a:t>, </a:t>
            </a:r>
            <a:r>
              <a:rPr lang="fr-BE" sz="1500" b="0" i="0" u="none" strike="noStrike" baseline="0" dirty="0">
                <a:solidFill>
                  <a:srgbClr val="56919B"/>
                </a:solidFill>
                <a:latin typeface="Campton Light" panose="00000500000000000000" pitchFamily="2" charset="0"/>
              </a:rPr>
              <a:t>avec constitution d’une réserve de recrutement </a:t>
            </a:r>
          </a:p>
          <a:p>
            <a:pPr algn="ctr"/>
            <a:r>
              <a:rPr lang="fr-BE" sz="2000" b="1" i="0" u="none" strike="noStrike" baseline="0" dirty="0">
                <a:solidFill>
                  <a:srgbClr val="003865"/>
                </a:solidFill>
                <a:latin typeface="Campton-Bold" panose="00000800000000000000" pitchFamily="2" charset="0"/>
              </a:rPr>
              <a:t>Un agent technique D7 – Contremaître voiries</a:t>
            </a:r>
            <a:endParaRPr lang="fr-BE" sz="2000" dirty="0">
              <a:solidFill>
                <a:srgbClr val="003865"/>
              </a:solidFill>
              <a:latin typeface="Campton-Bold" panose="00000800000000000000" pitchFamily="2" charset="0"/>
            </a:endParaRPr>
          </a:p>
          <a:p>
            <a:pPr algn="ctr"/>
            <a:r>
              <a:rPr lang="fr-BE" sz="1600" b="1" i="0" u="none" strike="noStrike" baseline="0" dirty="0">
                <a:solidFill>
                  <a:srgbClr val="003865"/>
                </a:solidFill>
                <a:latin typeface="Campton-Bold" panose="00000800000000000000" pitchFamily="2" charset="0"/>
              </a:rPr>
              <a:t>CDI – temps plein (H/F/X)</a:t>
            </a: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64789D4-31E4-07F1-ACF5-54D4B8302A84}"/>
              </a:ext>
            </a:extLst>
          </p:cNvPr>
          <p:cNvSpPr txBox="1"/>
          <p:nvPr/>
        </p:nvSpPr>
        <p:spPr>
          <a:xfrm>
            <a:off x="283090" y="1381558"/>
            <a:ext cx="5165603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 i="0" u="sng" strike="noStrike" baseline="0" dirty="0">
                <a:solidFill>
                  <a:srgbClr val="075295"/>
                </a:solidFill>
                <a:latin typeface="Campton-Bold" panose="00000800000000000000" pitchFamily="2" charset="0"/>
              </a:rPr>
              <a:t>Salaire :</a:t>
            </a:r>
            <a:endParaRPr lang="fr-BE" sz="1100" b="0" i="0" u="none" strike="noStrike" baseline="0" dirty="0">
              <a:solidFill>
                <a:srgbClr val="075295"/>
              </a:solidFill>
              <a:latin typeface="Campton-Bold" panose="00000800000000000000" pitchFamily="2" charset="0"/>
            </a:endParaRP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Traitement annuel brut (à l’index en vigueur) </a:t>
            </a:r>
          </a:p>
          <a:p>
            <a:pPr algn="just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Echelle D7 (enseignement technique secondaire supérieur): de34.549,69€ à 51.489,17€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C53426-3A43-1C84-8E39-798496BA64B9}"/>
              </a:ext>
            </a:extLst>
          </p:cNvPr>
          <p:cNvSpPr txBox="1"/>
          <p:nvPr/>
        </p:nvSpPr>
        <p:spPr>
          <a:xfrm>
            <a:off x="283090" y="1949226"/>
            <a:ext cx="335279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200" b="1" i="0" u="sng" strike="noStrike" baseline="0" dirty="0">
                <a:solidFill>
                  <a:srgbClr val="075295"/>
                </a:solidFill>
                <a:latin typeface="Campton-Bold" panose="00000800000000000000" pitchFamily="2" charset="0"/>
              </a:rPr>
              <a:t>Nous vous offrons :</a:t>
            </a:r>
            <a:endParaRPr lang="fr-BE" sz="12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◊Un travail varié, qui a du sens, au service des citoyens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◊Des chèques-repas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◊2e pilier de pension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◊Une allocation de fin d’année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◊Un pécule de vacances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Le r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égime de congé secteur public </a:t>
            </a:r>
            <a:endParaRPr lang="fr-BE" sz="900" dirty="0">
              <a:solidFill>
                <a:srgbClr val="000000"/>
              </a:solidFill>
              <a:latin typeface="Campton Light" panose="000005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27D41E4-F5EC-58A5-1FE1-BB7EAA38AF08}"/>
              </a:ext>
            </a:extLst>
          </p:cNvPr>
          <p:cNvSpPr txBox="1"/>
          <p:nvPr/>
        </p:nvSpPr>
        <p:spPr>
          <a:xfrm>
            <a:off x="283090" y="3057222"/>
            <a:ext cx="6096000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 i="0" u="sng" strike="noStrike" baseline="0" dirty="0">
                <a:solidFill>
                  <a:srgbClr val="075295"/>
                </a:solidFill>
                <a:latin typeface="Campton-Bold" panose="00000800000000000000" pitchFamily="2" charset="0"/>
              </a:rPr>
              <a:t>Conditions d’accès à l’emploi</a:t>
            </a:r>
            <a:endParaRPr lang="fr-BE" sz="1100" b="0" i="0" u="none" strike="noStrike" baseline="0" dirty="0">
              <a:solidFill>
                <a:srgbClr val="075295"/>
              </a:solidFill>
              <a:latin typeface="Campton-Bold" panose="00000800000000000000" pitchFamily="2" charset="0"/>
            </a:endParaRPr>
          </a:p>
          <a:p>
            <a:r>
              <a:rPr lang="fr-BE" sz="800" b="1" dirty="0">
                <a:solidFill>
                  <a:srgbClr val="000000"/>
                </a:solidFill>
                <a:latin typeface="Campton-Bold" panose="00000800000000000000" pitchFamily="2" charset="0"/>
              </a:rPr>
              <a:t>G</a:t>
            </a:r>
            <a:r>
              <a:rPr lang="fr-BE" sz="8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énérales</a:t>
            </a:r>
            <a:r>
              <a:rPr lang="fr-BE" sz="7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 </a:t>
            </a:r>
            <a:r>
              <a:rPr lang="fr-BE" sz="10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: 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-Être belge ou citoyen de l’Union européenne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-Être de conduite irréprochable et jouir des droits civils et politiques</a:t>
            </a:r>
          </a:p>
          <a:p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-Avoir une connaissance de la langue française jugée suffisante au regard de la fonction à exercer</a:t>
            </a:r>
          </a:p>
          <a:p>
            <a:r>
              <a:rPr lang="fr-BE" sz="900" b="1" dirty="0">
                <a:solidFill>
                  <a:srgbClr val="000000"/>
                </a:solidFill>
                <a:latin typeface="Campton-Bold" panose="00000800000000000000" pitchFamily="2" charset="0"/>
              </a:rPr>
              <a:t>P</a:t>
            </a:r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articulières :  </a:t>
            </a:r>
          </a:p>
          <a:p>
            <a:pPr marL="171450" indent="-171450">
              <a:buFontTx/>
              <a:buChar char="-"/>
            </a:pPr>
            <a:r>
              <a:rPr lang="fr-BE" sz="900" b="1" dirty="0" err="1">
                <a:solidFill>
                  <a:srgbClr val="000000"/>
                </a:solidFill>
                <a:latin typeface="Campton Light" panose="00000500000000000000" pitchFamily="2" charset="0"/>
              </a:rPr>
              <a:t>E</a:t>
            </a:r>
            <a:r>
              <a:rPr lang="fr-BE" sz="900" dirty="0" err="1">
                <a:solidFill>
                  <a:srgbClr val="000000"/>
                </a:solidFill>
                <a:latin typeface="Campton Light" panose="00000500000000000000" pitchFamily="2" charset="0"/>
              </a:rPr>
              <a:t>tre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 titulaire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d’un diplôme de l’enseignement technique secondaire supérieur</a:t>
            </a:r>
          </a:p>
          <a:p>
            <a:pPr marL="171450" indent="-171450">
              <a:buFontTx/>
              <a:buChar char="-"/>
            </a:pP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Permis de conduire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900" b="1" dirty="0">
                <a:solidFill>
                  <a:srgbClr val="000000"/>
                </a:solidFill>
                <a:latin typeface="Campton-Bold" panose="00000800000000000000" pitchFamily="2" charset="0"/>
              </a:rPr>
              <a:t>Atouts</a:t>
            </a:r>
            <a:r>
              <a:rPr kumimoji="0" lang="fr-BE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-Bold" panose="00000800000000000000" pitchFamily="2" charset="0"/>
                <a:ea typeface="+mn-ea"/>
                <a:cs typeface="+mn-cs"/>
              </a:rPr>
              <a:t> </a:t>
            </a:r>
            <a:r>
              <a:rPr kumimoji="0" lang="fr-BE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-Bold" panose="00000800000000000000" pitchFamily="2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-Disposer d’une expérience professionnelle d’encadrement d’équipes d’ouvriers du secteur travaux publics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Connaître le cahier des charges </a:t>
            </a:r>
            <a:r>
              <a:rPr lang="fr-BE" sz="900" dirty="0" err="1">
                <a:solidFill>
                  <a:srgbClr val="000000"/>
                </a:solidFill>
                <a:latin typeface="Campton Light" panose="00000500000000000000" pitchFamily="2" charset="0"/>
              </a:rPr>
              <a:t>Qualiroutes</a:t>
            </a:r>
            <a:endParaRPr lang="fr-BE" sz="90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Connaitre la plateforme POWALCO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7DCEF4F-7B34-9C47-C10B-6A0690635E03}"/>
              </a:ext>
            </a:extLst>
          </p:cNvPr>
          <p:cNvSpPr txBox="1"/>
          <p:nvPr/>
        </p:nvSpPr>
        <p:spPr>
          <a:xfrm>
            <a:off x="349827" y="4873060"/>
            <a:ext cx="609600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1" i="0" u="sng" strike="noStrike" kern="1200" cap="none" spc="0" normalizeH="0" baseline="0" noProof="0" dirty="0">
                <a:ln>
                  <a:noFill/>
                </a:ln>
                <a:solidFill>
                  <a:srgbClr val="075295"/>
                </a:solidFill>
                <a:effectLst/>
                <a:uLnTx/>
                <a:uFillTx/>
                <a:latin typeface="Campton-Bold" panose="00000800000000000000" pitchFamily="2" charset="0"/>
                <a:ea typeface="+mn-ea"/>
                <a:cs typeface="+mn-cs"/>
              </a:rPr>
              <a:t>Examen</a:t>
            </a:r>
            <a:b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</a:br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Épreuve pratique/écrite :</a:t>
            </a:r>
            <a:r>
              <a:rPr lang="fr-BE" sz="900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 </a:t>
            </a:r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C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onfection d’un plan, d’un projet ou établissement d’un métré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Évaluation des connaissances spécifiques requises pour occuper la fonction </a:t>
            </a:r>
            <a:endParaRPr lang="fr-BE" sz="9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endParaRPr lang="fr-BE" sz="900" b="1" i="0" u="none" strike="noStrike" baseline="0" dirty="0">
              <a:solidFill>
                <a:srgbClr val="000000"/>
              </a:solidFill>
              <a:latin typeface="Campton-Bold" panose="00000800000000000000" pitchFamily="2" charset="0"/>
            </a:endParaRPr>
          </a:p>
          <a:p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Epreuve orale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permettant de déceler les motivations du candidat et de comparer son profil avec les exigences générales inhérentes à sa fonction</a:t>
            </a:r>
            <a:endParaRPr lang="fr-BE" sz="900" b="0" i="1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 marR="3800" algn="ctr"/>
            <a:r>
              <a:rPr lang="fr-BE" sz="900" b="0" i="1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Pour pouvoir être déclarés lauréats, les candidats doivent obtenir 50% minimum à chaque épreuve et 60% à l’issue de l’ensemble des épreuves</a:t>
            </a:r>
            <a:r>
              <a:rPr lang="fr-BE" sz="1100" b="0" i="1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.</a:t>
            </a:r>
            <a:endParaRPr lang="fr-BE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D3789C5-2F59-4520-7398-D06106E7F624}"/>
              </a:ext>
            </a:extLst>
          </p:cNvPr>
          <p:cNvSpPr txBox="1"/>
          <p:nvPr/>
        </p:nvSpPr>
        <p:spPr>
          <a:xfrm>
            <a:off x="6463144" y="927318"/>
            <a:ext cx="5728856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1200" b="0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 </a:t>
            </a:r>
            <a:r>
              <a:rPr lang="fr-BE" sz="1200" b="1" u="sng" dirty="0">
                <a:solidFill>
                  <a:srgbClr val="075295"/>
                </a:solidFill>
                <a:latin typeface="Campton-Bold" panose="00000800000000000000" pitchFamily="2" charset="0"/>
              </a:rPr>
              <a:t>Missions </a:t>
            </a:r>
          </a:p>
          <a:p>
            <a:pPr algn="ctr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Sous l’autorité du Coordinateur du pôle technique:</a:t>
            </a:r>
            <a:endParaRPr lang="fr-BE" sz="900" b="1" i="0" u="none" strike="noStrike" baseline="0" dirty="0">
              <a:solidFill>
                <a:srgbClr val="000000"/>
              </a:solidFill>
              <a:latin typeface="Campton-Bold" panose="00000800000000000000" pitchFamily="2" charset="0"/>
            </a:endParaRPr>
          </a:p>
          <a:p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Gestion quotidienne d’équipes dont il a la charge :</a:t>
            </a:r>
            <a:endParaRPr lang="fr-BE" sz="900" b="1" i="1" dirty="0">
              <a:solidFill>
                <a:srgbClr val="000000"/>
              </a:solidFill>
              <a:latin typeface="Campton-Bold" panose="00000800000000000000" pitchFamily="2" charset="0"/>
            </a:endParaRP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◊Planification du travail et contrôle de celui-ci – être garant de la qualité des prestations</a:t>
            </a: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◊Conseils aux équipes</a:t>
            </a: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◊Gestion des horaires (congés, gardes, …) </a:t>
            </a: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◊Evaluations</a:t>
            </a: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◊Être moteur dans la révision et l’amélioration des pratiques</a:t>
            </a:r>
          </a:p>
          <a:p>
            <a:pPr marR="1000" algn="just"/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◊Favoriser un climat de travail serein et transversal (professionnalisme dans les relations, réunions d’équipe, collaborations entre agents et services)</a:t>
            </a:r>
          </a:p>
          <a:p>
            <a:endParaRPr lang="fr-BE" sz="90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r>
              <a:rPr lang="fr-BE" sz="900" b="1" dirty="0">
                <a:solidFill>
                  <a:srgbClr val="000000"/>
                </a:solidFill>
                <a:latin typeface="Campton-Bold" panose="00000800000000000000" pitchFamily="2" charset="0"/>
              </a:rPr>
              <a:t>« Voiries »</a:t>
            </a:r>
            <a:endParaRPr lang="fr-BE" sz="900" b="0" i="0" u="none" strike="noStrike" baseline="0" dirty="0">
              <a:solidFill>
                <a:srgbClr val="000000"/>
              </a:solidFill>
              <a:latin typeface="Campton-Bold" panose="00000800000000000000" pitchFamily="2" charset="0"/>
            </a:endParaRPr>
          </a:p>
          <a:p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</a:t>
            </a:r>
            <a:r>
              <a:rPr kumimoji="0" lang="fr-BE" sz="900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Gestion des demandes d’ouverture de voiries sur la plateforme POWALCO</a:t>
            </a:r>
            <a:endParaRPr lang="fr-BE" sz="9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◊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Préparation des dossiers de demandes d’ouverture du domaine public pour instruction au Collège</a:t>
            </a:r>
            <a:endParaRPr kumimoji="0" lang="fr-BE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pton Light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◊Rédaction d’états des lieux avant/après l’occupation du domaine 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◊Gestion des stocks (matériel-fournitures), rédaction de bons de commande (contrôle du budget)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◊Rédaction de clauses techniques de travaux de voirie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◊Gestion technique, administrative et financière des chantiers dont il/elle a la charge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 Identifier les besoins d’intervention au niveau des voiries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◊Suivi des sinistres en domaine public, en collaboration avec l’agent chargé des assurances (devis, rapports…)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 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Délivrance d’autorisations &amp; prescriptions techniques aux gestionnaires de câbles et conduites ou autres demandeurs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◊Rédaction d’ordonnance de police relative à l’occupation du domaine public et gestion de la signalisation routière</a:t>
            </a:r>
            <a:endParaRPr lang="fr-BE" sz="90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>
              <a:defRPr/>
            </a:pPr>
            <a:r>
              <a:rPr kumimoji="0" lang="fr-B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pton Light" panose="00000500000000000000" pitchFamily="2" charset="0"/>
                <a:ea typeface="+mn-ea"/>
                <a:cs typeface="+mn-cs"/>
              </a:rPr>
              <a:t>◊ Gestion du service hivernal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pton Light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9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43C065E-482E-0C06-B98A-2E7DD1AE6F3B}"/>
              </a:ext>
            </a:extLst>
          </p:cNvPr>
          <p:cNvSpPr txBox="1"/>
          <p:nvPr/>
        </p:nvSpPr>
        <p:spPr>
          <a:xfrm>
            <a:off x="6539346" y="4556246"/>
            <a:ext cx="5541818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1100" b="1" i="0" u="sng" strike="noStrike" baseline="0" dirty="0">
                <a:solidFill>
                  <a:srgbClr val="075295"/>
                </a:solidFill>
                <a:latin typeface="Campton-Bold" panose="00000800000000000000" pitchFamily="2" charset="0"/>
              </a:rPr>
              <a:t>Modalités de recrutement</a:t>
            </a:r>
            <a:endParaRPr lang="fr-BE" sz="1100" b="0" i="0" u="none" strike="noStrike" baseline="0" dirty="0">
              <a:solidFill>
                <a:srgbClr val="075295"/>
              </a:solidFill>
              <a:latin typeface="Campton-Bold" panose="00000800000000000000" pitchFamily="2" charset="0"/>
            </a:endParaRPr>
          </a:p>
          <a:p>
            <a:pPr algn="just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N’hésitez pas à envoyer votre candidature à la Ville de Dinant à l’attention de la Direction générale, par </a:t>
            </a:r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courrier recommandé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à l’adresse Rue Grande n° 112 5500 DINANT </a:t>
            </a:r>
            <a:r>
              <a:rPr lang="fr-BE" sz="900" b="1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ou par mail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à l’adresse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  <a:hlinkClick r:id="rId2"/>
              </a:rPr>
              <a:t>service.rh@dinant.be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 pour </a:t>
            </a:r>
            <a:r>
              <a:rPr lang="fr-BE" sz="900" b="1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le 2 octobre 2023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au plus tard, avec les références </a:t>
            </a:r>
          </a:p>
          <a:p>
            <a:pPr algn="just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« Recrutement contremaître voiries »</a:t>
            </a:r>
          </a:p>
          <a:p>
            <a:pPr algn="just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Les documents suivants doivent obligatoirement être annexés à la candidature 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Lettre de motivation 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Curriculum vitae détaillé permettant d’attester de l’expérience requise 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Copie du diplôme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Eventuellement toute autre attestation en lien avec la fonction 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Extrait de casier judiciaire daté de moins de 6 mois ; </a:t>
            </a:r>
          </a:p>
          <a:p>
            <a:endParaRPr lang="fr-BE" sz="9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  <a:p>
            <a:pPr algn="just"/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A défaut de tous ces documents, les candidatures seront déclarées irrecevables. </a:t>
            </a:r>
          </a:p>
          <a:p>
            <a:pPr algn="just"/>
            <a:r>
              <a:rPr lang="fr-BE" sz="900" b="1" i="0" u="none" strike="noStrike" baseline="0" dirty="0">
                <a:solidFill>
                  <a:srgbClr val="000000"/>
                </a:solidFill>
                <a:latin typeface="Campton-Bold" panose="00000800000000000000" pitchFamily="2" charset="0"/>
              </a:rPr>
              <a:t>Epreuves écrites éliminatoires</a:t>
            </a:r>
            <a:r>
              <a:rPr lang="fr-BE" sz="900" b="1" i="0" u="none" strike="noStrike" baseline="0">
                <a:solidFill>
                  <a:srgbClr val="000000"/>
                </a:solidFill>
                <a:latin typeface="Campton-Bold" panose="00000800000000000000" pitchFamily="2" charset="0"/>
              </a:rPr>
              <a:t>: 19 octobre 2023</a:t>
            </a:r>
            <a:r>
              <a:rPr lang="fr-BE" sz="900" b="0" i="0" u="none" strike="noStrike" baseline="0">
                <a:solidFill>
                  <a:srgbClr val="000000"/>
                </a:solidFill>
                <a:latin typeface="Campton Light" panose="00000500000000000000" pitchFamily="2" charset="0"/>
              </a:rPr>
              <a:t>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(la Ville de Dinant se réserve le droit de modifier la date des épreuves). 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86F4CDC-1BC2-9C83-DD1B-AC0189199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017" y="58166"/>
            <a:ext cx="933333" cy="144761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058FDEA-1BA5-C02C-E82E-FF04A2376278}"/>
              </a:ext>
            </a:extLst>
          </p:cNvPr>
          <p:cNvSpPr txBox="1"/>
          <p:nvPr/>
        </p:nvSpPr>
        <p:spPr>
          <a:xfrm>
            <a:off x="283089" y="6218239"/>
            <a:ext cx="5957455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050" b="1" i="0" u="sng" strike="noStrike" baseline="0" dirty="0">
                <a:solidFill>
                  <a:srgbClr val="075295"/>
                </a:solidFill>
                <a:latin typeface="Campton-Bold" panose="00000800000000000000" pitchFamily="2" charset="0"/>
              </a:rPr>
              <a:t>Informations complémentaires:</a:t>
            </a:r>
            <a:endParaRPr lang="fr-BE" sz="1050" b="0" i="0" u="none" strike="noStrike" baseline="0" dirty="0">
              <a:solidFill>
                <a:srgbClr val="075295"/>
              </a:solidFill>
              <a:latin typeface="Campton-Bold" panose="000008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Service RH :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  <a:hlinkClick r:id="rId2"/>
              </a:rPr>
              <a:t>service.rh@dinant.be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 – 082/404.822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</a:rPr>
              <a:t>M. CHARLIER, Coordinateur du pôle technique: </a:t>
            </a:r>
            <a:r>
              <a:rPr lang="fr-BE" sz="900" b="0" i="0" u="none" strike="noStrike" baseline="0" dirty="0">
                <a:solidFill>
                  <a:srgbClr val="000000"/>
                </a:solidFill>
                <a:latin typeface="Campton Light" panose="00000500000000000000" pitchFamily="2" charset="0"/>
                <a:hlinkClick r:id="rId4"/>
              </a:rPr>
              <a:t>direction.travaux@dinant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  <a:hlinkClick r:id="rId4"/>
              </a:rPr>
              <a:t>.be</a:t>
            </a:r>
            <a:r>
              <a:rPr lang="fr-BE" sz="900" dirty="0">
                <a:solidFill>
                  <a:srgbClr val="000000"/>
                </a:solidFill>
                <a:latin typeface="Campton Light" panose="00000500000000000000" pitchFamily="2" charset="0"/>
              </a:rPr>
              <a:t> – 0496/267.880</a:t>
            </a:r>
            <a:endParaRPr lang="fr-BE" sz="900" b="0" i="0" u="none" strike="noStrike" baseline="0" dirty="0">
              <a:solidFill>
                <a:srgbClr val="000000"/>
              </a:solidFill>
              <a:latin typeface="Campton Light" panose="000005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727C885-A7B5-7E3A-8999-D324C549D2A2}"/>
              </a:ext>
            </a:extLst>
          </p:cNvPr>
          <p:cNvSpPr txBox="1"/>
          <p:nvPr/>
        </p:nvSpPr>
        <p:spPr>
          <a:xfrm>
            <a:off x="4031318" y="2380733"/>
            <a:ext cx="220922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200" dirty="0">
                <a:solidFill>
                  <a:srgbClr val="FF0000"/>
                </a:solidFill>
              </a:rPr>
              <a:t>Rigueur technique</a:t>
            </a:r>
          </a:p>
          <a:p>
            <a:r>
              <a:rPr lang="fr-BE" sz="1200" dirty="0">
                <a:solidFill>
                  <a:srgbClr val="FF0000"/>
                </a:solidFill>
              </a:rPr>
              <a:t>Polyvalence – flexibilité</a:t>
            </a:r>
          </a:p>
          <a:p>
            <a:r>
              <a:rPr lang="fr-BE" sz="1200" dirty="0">
                <a:solidFill>
                  <a:srgbClr val="FF0000"/>
                </a:solidFill>
              </a:rPr>
              <a:t>Gestion d’équipes – assertivité</a:t>
            </a:r>
          </a:p>
          <a:p>
            <a:r>
              <a:rPr lang="fr-BE" sz="1200" dirty="0">
                <a:solidFill>
                  <a:srgbClr val="FF0000"/>
                </a:solidFill>
              </a:rPr>
              <a:t>Maîtrise de l’outil informatique</a:t>
            </a:r>
          </a:p>
        </p:txBody>
      </p:sp>
    </p:spTree>
    <p:extLst>
      <p:ext uri="{BB962C8B-B14F-4D97-AF65-F5344CB8AC3E}">
        <p14:creationId xmlns:p14="http://schemas.microsoft.com/office/powerpoint/2010/main" val="1845786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680</Words>
  <Application>Microsoft Office PowerPoint</Application>
  <PresentationFormat>Grand écran</PresentationFormat>
  <Paragraphs>73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Campton Light</vt:lpstr>
      <vt:lpstr>Campton-Bold</vt:lpstr>
      <vt:lpstr>Wingdings</vt:lpstr>
      <vt:lpstr>Thème Office</vt:lpstr>
      <vt:lpstr>Présentation PowerPoint</vt:lpstr>
    </vt:vector>
  </TitlesOfParts>
  <Company>Ville de Dinant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Valentine ROSIER</dc:creator>
  <cp:lastModifiedBy>Laura LEONARD</cp:lastModifiedBy>
  <cp:revision>22</cp:revision>
  <dcterms:created xsi:type="dcterms:W3CDTF">2023-03-31T11:37:51Z</dcterms:created>
  <dcterms:modified xsi:type="dcterms:W3CDTF">2023-09-08T08:23:55Z</dcterms:modified>
</cp:coreProperties>
</file>